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13"/>
  </p:notesMasterIdLst>
  <p:sldIdLst>
    <p:sldId id="259" r:id="rId7"/>
    <p:sldId id="256" r:id="rId8"/>
    <p:sldId id="257" r:id="rId9"/>
    <p:sldId id="260" r:id="rId10"/>
    <p:sldId id="258" r:id="rId11"/>
    <p:sldId id="262" r:id="rId12"/>
  </p:sldIdLst>
  <p:sldSz cx="10058400" cy="7772400"/>
  <p:notesSz cx="6858000" cy="9144000"/>
  <p:defaultTextStyle>
    <a:defPPr>
      <a:defRPr lang="en-US"/>
    </a:defPPr>
    <a:lvl1pPr algn="ctr" rtl="0" fontAlgn="base">
      <a:spcBef>
        <a:spcPct val="50000"/>
      </a:spcBef>
      <a:spcAft>
        <a:spcPct val="0"/>
      </a:spcAft>
      <a:defRPr sz="2000" kern="1200">
        <a:solidFill>
          <a:schemeClr val="bg1"/>
        </a:solidFill>
        <a:latin typeface="Arial" panose="020B0604020202020204" pitchFamily="34" charset="0"/>
        <a:ea typeface="+mn-ea"/>
        <a:cs typeface="+mn-cs"/>
      </a:defRPr>
    </a:lvl1pPr>
    <a:lvl2pPr marL="457200" algn="ctr" rtl="0" fontAlgn="base">
      <a:spcBef>
        <a:spcPct val="50000"/>
      </a:spcBef>
      <a:spcAft>
        <a:spcPct val="0"/>
      </a:spcAft>
      <a:defRPr sz="2000" kern="1200">
        <a:solidFill>
          <a:schemeClr val="bg1"/>
        </a:solidFill>
        <a:latin typeface="Arial" panose="020B0604020202020204" pitchFamily="34" charset="0"/>
        <a:ea typeface="+mn-ea"/>
        <a:cs typeface="+mn-cs"/>
      </a:defRPr>
    </a:lvl2pPr>
    <a:lvl3pPr marL="914400" algn="ctr" rtl="0" fontAlgn="base">
      <a:spcBef>
        <a:spcPct val="50000"/>
      </a:spcBef>
      <a:spcAft>
        <a:spcPct val="0"/>
      </a:spcAft>
      <a:defRPr sz="2000" kern="1200">
        <a:solidFill>
          <a:schemeClr val="bg1"/>
        </a:solidFill>
        <a:latin typeface="Arial" panose="020B0604020202020204" pitchFamily="34" charset="0"/>
        <a:ea typeface="+mn-ea"/>
        <a:cs typeface="+mn-cs"/>
      </a:defRPr>
    </a:lvl3pPr>
    <a:lvl4pPr marL="1371600" algn="ctr" rtl="0" fontAlgn="base">
      <a:spcBef>
        <a:spcPct val="50000"/>
      </a:spcBef>
      <a:spcAft>
        <a:spcPct val="0"/>
      </a:spcAft>
      <a:defRPr sz="2000" kern="1200">
        <a:solidFill>
          <a:schemeClr val="bg1"/>
        </a:solidFill>
        <a:latin typeface="Arial" panose="020B0604020202020204" pitchFamily="34" charset="0"/>
        <a:ea typeface="+mn-ea"/>
        <a:cs typeface="+mn-cs"/>
      </a:defRPr>
    </a:lvl4pPr>
    <a:lvl5pPr marL="1828800" algn="ctr" rtl="0" fontAlgn="base">
      <a:spcBef>
        <a:spcPct val="50000"/>
      </a:spcBef>
      <a:spcAft>
        <a:spcPct val="0"/>
      </a:spcAft>
      <a:defRPr sz="2000" kern="1200">
        <a:solidFill>
          <a:schemeClr val="bg1"/>
        </a:solidFill>
        <a:latin typeface="Arial" panose="020B0604020202020204" pitchFamily="34" charset="0"/>
        <a:ea typeface="+mn-ea"/>
        <a:cs typeface="+mn-cs"/>
      </a:defRPr>
    </a:lvl5pPr>
    <a:lvl6pPr marL="2286000" algn="l" defTabSz="914400" rtl="0" eaLnBrk="1" latinLnBrk="0" hangingPunct="1">
      <a:defRPr sz="2000" kern="1200">
        <a:solidFill>
          <a:schemeClr val="bg1"/>
        </a:solidFill>
        <a:latin typeface="Arial" panose="020B0604020202020204" pitchFamily="34" charset="0"/>
        <a:ea typeface="+mn-ea"/>
        <a:cs typeface="+mn-cs"/>
      </a:defRPr>
    </a:lvl6pPr>
    <a:lvl7pPr marL="2743200" algn="l" defTabSz="914400" rtl="0" eaLnBrk="1" latinLnBrk="0" hangingPunct="1">
      <a:defRPr sz="2000" kern="1200">
        <a:solidFill>
          <a:schemeClr val="bg1"/>
        </a:solidFill>
        <a:latin typeface="Arial" panose="020B0604020202020204" pitchFamily="34" charset="0"/>
        <a:ea typeface="+mn-ea"/>
        <a:cs typeface="+mn-cs"/>
      </a:defRPr>
    </a:lvl7pPr>
    <a:lvl8pPr marL="3200400" algn="l" defTabSz="914400" rtl="0" eaLnBrk="1" latinLnBrk="0" hangingPunct="1">
      <a:defRPr sz="2000" kern="1200">
        <a:solidFill>
          <a:schemeClr val="bg1"/>
        </a:solidFill>
        <a:latin typeface="Arial" panose="020B0604020202020204" pitchFamily="34" charset="0"/>
        <a:ea typeface="+mn-ea"/>
        <a:cs typeface="+mn-cs"/>
      </a:defRPr>
    </a:lvl8pPr>
    <a:lvl9pPr marL="3657600" algn="l" defTabSz="914400" rtl="0" eaLnBrk="1" latinLnBrk="0" hangingPunct="1">
      <a:defRPr sz="2000" kern="1200">
        <a:solidFill>
          <a:schemeClr val="bg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266" y="78"/>
      </p:cViewPr>
      <p:guideLst>
        <p:guide orient="horz" pos="2448"/>
        <p:guide pos="31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viewProps" Target="viewProps.xml"/><Relationship Id="rId10" Type="http://schemas.openxmlformats.org/officeDocument/2006/relationships/slide" Target="slides/slide4.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sz="1200">
                <a:solidFill>
                  <a:schemeClr val="tx1"/>
                </a:solidFill>
              </a:defRPr>
            </a:lvl1pPr>
          </a:lstStyle>
          <a:p>
            <a:endParaRPr lang="en-US"/>
          </a:p>
        </p:txBody>
      </p:sp>
      <p:sp>
        <p:nvSpPr>
          <p:cNvPr id="327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solidFill>
                  <a:schemeClr val="tx1"/>
                </a:solidFill>
              </a:defRPr>
            </a:lvl1pPr>
          </a:lstStyle>
          <a:p>
            <a:endParaRPr lang="en-US"/>
          </a:p>
        </p:txBody>
      </p:sp>
      <p:sp>
        <p:nvSpPr>
          <p:cNvPr id="32772" name="Rectangle 4"/>
          <p:cNvSpPr>
            <a:spLocks noRot="1" noChangeArrowheads="1" noTextEdit="1"/>
          </p:cNvSpPr>
          <p:nvPr>
            <p:ph type="sldImg" idx="2"/>
          </p:nvPr>
        </p:nvSpPr>
        <p:spPr bwMode="auto">
          <a:xfrm>
            <a:off x="1209675" y="685800"/>
            <a:ext cx="443865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27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7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defRPr sz="1200">
                <a:solidFill>
                  <a:schemeClr val="tx1"/>
                </a:solidFill>
              </a:defRPr>
            </a:lvl1pPr>
          </a:lstStyle>
          <a:p>
            <a:endParaRPr lang="en-US"/>
          </a:p>
        </p:txBody>
      </p:sp>
      <p:sp>
        <p:nvSpPr>
          <p:cNvPr id="327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a:solidFill>
                  <a:schemeClr val="tx1"/>
                </a:solidFill>
              </a:defRPr>
            </a:lvl1pPr>
          </a:lstStyle>
          <a:p>
            <a:fld id="{B8ED627E-928D-4637-8C5F-91FEB572C301}" type="slidenum">
              <a:rPr lang="en-US"/>
              <a:pPr/>
              <a:t>‹#›</a:t>
            </a:fld>
            <a:endParaRPr lang="en-US"/>
          </a:p>
        </p:txBody>
      </p:sp>
    </p:spTree>
    <p:extLst>
      <p:ext uri="{BB962C8B-B14F-4D97-AF65-F5344CB8AC3E}">
        <p14:creationId xmlns:p14="http://schemas.microsoft.com/office/powerpoint/2010/main" val="129005621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12E57C-2F35-405B-B0A4-B300B98901AF}" type="slidenum">
              <a:rPr lang="en-US"/>
              <a:pPr/>
              <a:t>1</a:t>
            </a:fld>
            <a:endParaRPr lang="en-US"/>
          </a:p>
        </p:txBody>
      </p:sp>
      <p:sp>
        <p:nvSpPr>
          <p:cNvPr id="33794" name="Rectangle 2"/>
          <p:cNvSpPr>
            <a:spLocks noRo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a:t>Data available on the web (background IE window) can be downloaded to the desktop and analyzed, there (Excel spreadsheet in foreground).  But a map gives it a whole different perspective.  It’s not just a table of numbers, anymore.</a:t>
            </a:r>
          </a:p>
        </p:txBody>
      </p:sp>
    </p:spTree>
    <p:extLst>
      <p:ext uri="{BB962C8B-B14F-4D97-AF65-F5344CB8AC3E}">
        <p14:creationId xmlns:p14="http://schemas.microsoft.com/office/powerpoint/2010/main" val="1496087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1FF206-C6B4-4BDA-A7D0-091E2E7D46E4}" type="slidenum">
              <a:rPr lang="en-US"/>
              <a:pPr/>
              <a:t>2</a:t>
            </a:fld>
            <a:endParaRPr lang="en-US"/>
          </a:p>
        </p:txBody>
      </p:sp>
      <p:sp>
        <p:nvSpPr>
          <p:cNvPr id="34818" name="Rectangle 2"/>
          <p:cNvSpPr>
            <a:spLocks noRot="1" noChangeArrowheads="1" noTextEdit="1"/>
          </p:cNvSpPr>
          <p:nvPr>
            <p:ph type="sldImg"/>
          </p:nvPr>
        </p:nvSpPr>
        <p:spPr>
          <a:ln/>
        </p:spPr>
      </p:sp>
      <p:sp>
        <p:nvSpPr>
          <p:cNvPr id="34819" name="Rectangle 3"/>
          <p:cNvSpPr>
            <a:spLocks noGrp="1" noChangeArrowheads="1"/>
          </p:cNvSpPr>
          <p:nvPr>
            <p:ph type="body" idx="1"/>
          </p:nvPr>
        </p:nvSpPr>
        <p:spPr/>
        <p:txBody>
          <a:bodyPr/>
          <a:lstStyle/>
          <a:p>
            <a:r>
              <a:rPr lang="en-US"/>
              <a:t>From a statewide perspective, you can see where “hot spots” occur.  Then you can look at potential causes and potential remedies.  Is there a spatial pattern here?</a:t>
            </a:r>
          </a:p>
        </p:txBody>
      </p:sp>
    </p:spTree>
    <p:extLst>
      <p:ext uri="{BB962C8B-B14F-4D97-AF65-F5344CB8AC3E}">
        <p14:creationId xmlns:p14="http://schemas.microsoft.com/office/powerpoint/2010/main" val="482257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BE72EE-0ED6-4357-BCA8-77DBEAB19925}" type="slidenum">
              <a:rPr lang="en-US"/>
              <a:pPr/>
              <a:t>3</a:t>
            </a:fld>
            <a:endParaRPr lang="en-US"/>
          </a:p>
        </p:txBody>
      </p:sp>
      <p:sp>
        <p:nvSpPr>
          <p:cNvPr id="35842" name="Rectangle 2"/>
          <p:cNvSpPr>
            <a:spLocks noRo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a:t>Zoom-in to Orleans Parish.  Here, you can see the schools, highways, and Mass Transit rotes.  But we need a closer look to find out what is happening to an individual school.</a:t>
            </a:r>
          </a:p>
        </p:txBody>
      </p:sp>
    </p:spTree>
    <p:extLst>
      <p:ext uri="{BB962C8B-B14F-4D97-AF65-F5344CB8AC3E}">
        <p14:creationId xmlns:p14="http://schemas.microsoft.com/office/powerpoint/2010/main" val="186427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80B19A-2069-407D-A797-FD61E3C613C1}" type="slidenum">
              <a:rPr lang="en-US"/>
              <a:pPr/>
              <a:t>4</a:t>
            </a:fld>
            <a:endParaRPr lang="en-US"/>
          </a:p>
        </p:txBody>
      </p:sp>
      <p:sp>
        <p:nvSpPr>
          <p:cNvPr id="36866" name="Rectangle 2"/>
          <p:cNvSpPr>
            <a:spLocks noRot="1" noChangeArrowheads="1" noTextEdit="1"/>
          </p:cNvSpPr>
          <p:nvPr>
            <p:ph type="sldImg"/>
          </p:nvPr>
        </p:nvSpPr>
        <p:spPr>
          <a:ln/>
        </p:spPr>
      </p:sp>
      <p:sp>
        <p:nvSpPr>
          <p:cNvPr id="36867" name="Rectangle 3"/>
          <p:cNvSpPr>
            <a:spLocks noGrp="1" noChangeArrowheads="1"/>
          </p:cNvSpPr>
          <p:nvPr>
            <p:ph type="body" idx="1"/>
          </p:nvPr>
        </p:nvSpPr>
        <p:spPr/>
        <p:txBody>
          <a:bodyPr/>
          <a:lstStyle/>
          <a:p>
            <a:r>
              <a:rPr lang="en-US"/>
              <a:t>DOTD has databases of all commercial and residential locations in the state.  For each, data are available on the type of business a company does.  This is a view of that database table.  This defines the “assets” that might be used to address the communities “needs.”</a:t>
            </a:r>
          </a:p>
        </p:txBody>
      </p:sp>
    </p:spTree>
    <p:extLst>
      <p:ext uri="{BB962C8B-B14F-4D97-AF65-F5344CB8AC3E}">
        <p14:creationId xmlns:p14="http://schemas.microsoft.com/office/powerpoint/2010/main" val="2941657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36AC45-6590-45D0-902B-4DB10E1CC8F1}" type="slidenum">
              <a:rPr lang="en-US"/>
              <a:pPr/>
              <a:t>5</a:t>
            </a:fld>
            <a:endParaRPr lang="en-US"/>
          </a:p>
        </p:txBody>
      </p:sp>
      <p:sp>
        <p:nvSpPr>
          <p:cNvPr id="37890" name="Rectangle 2"/>
          <p:cNvSpPr>
            <a:spLocks noRot="1" noChangeArrowheads="1" noTextEdit="1"/>
          </p:cNvSpPr>
          <p:nvPr>
            <p:ph type="sldImg"/>
          </p:nvPr>
        </p:nvSpPr>
        <p:spPr>
          <a:ln/>
        </p:spPr>
      </p:sp>
      <p:sp>
        <p:nvSpPr>
          <p:cNvPr id="37891" name="Rectangle 3"/>
          <p:cNvSpPr>
            <a:spLocks noGrp="1" noChangeArrowheads="1"/>
          </p:cNvSpPr>
          <p:nvPr>
            <p:ph type="body" idx="1"/>
          </p:nvPr>
        </p:nvSpPr>
        <p:spPr/>
        <p:txBody>
          <a:bodyPr/>
          <a:lstStyle/>
          <a:p>
            <a:r>
              <a:rPr lang="en-US"/>
              <a:t>A specific, underperforming school attendance zone can be identified and isolated on a map where assets can be identified.  Here we can see churches, health and medical professionals, and child care facilities.  All of these are assets that can be accessed in the local school’s neighborhood.</a:t>
            </a:r>
          </a:p>
        </p:txBody>
      </p:sp>
    </p:spTree>
    <p:extLst>
      <p:ext uri="{BB962C8B-B14F-4D97-AF65-F5344CB8AC3E}">
        <p14:creationId xmlns:p14="http://schemas.microsoft.com/office/powerpoint/2010/main" val="1496725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E0B26C-674A-4D77-B6B1-53F557AE55D0}" type="slidenum">
              <a:rPr lang="en-US"/>
              <a:pPr/>
              <a:t>6</a:t>
            </a:fld>
            <a:endParaRPr lang="en-US"/>
          </a:p>
        </p:txBody>
      </p:sp>
      <p:sp>
        <p:nvSpPr>
          <p:cNvPr id="38914" name="Rectangle 2"/>
          <p:cNvSpPr>
            <a:spLocks noRot="1" noChangeArrowheads="1" noTextEdit="1"/>
          </p:cNvSpPr>
          <p:nvPr>
            <p:ph type="sldImg"/>
          </p:nvPr>
        </p:nvSpPr>
        <p:spPr>
          <a:ln/>
        </p:spPr>
      </p:sp>
      <p:sp>
        <p:nvSpPr>
          <p:cNvPr id="38915" name="Rectangle 3"/>
          <p:cNvSpPr>
            <a:spLocks noGrp="1" noChangeArrowheads="1"/>
          </p:cNvSpPr>
          <p:nvPr>
            <p:ph type="body" idx="1"/>
          </p:nvPr>
        </p:nvSpPr>
        <p:spPr/>
        <p:txBody>
          <a:bodyPr/>
          <a:lstStyle/>
          <a:p>
            <a:r>
              <a:rPr lang="en-US"/>
              <a:t>Finally, one of the needs can be seen, how many children live in the neighborhood, and where?  Where are the assets and where are the transportation assets to serve this population?  Now we have a grip in the problems and possible means for their solution.</a:t>
            </a:r>
          </a:p>
        </p:txBody>
      </p:sp>
    </p:spTree>
    <p:extLst>
      <p:ext uri="{BB962C8B-B14F-4D97-AF65-F5344CB8AC3E}">
        <p14:creationId xmlns:p14="http://schemas.microsoft.com/office/powerpoint/2010/main" val="204117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1271588"/>
            <a:ext cx="7543800" cy="2706687"/>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257300" y="4083050"/>
            <a:ext cx="7543800" cy="1876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EC26BF2-ED76-41FF-B723-72C587C5B5C9}" type="slidenum">
              <a:rPr lang="en-US"/>
              <a:pPr/>
              <a:t>‹#›</a:t>
            </a:fld>
            <a:endParaRPr lang="en-US"/>
          </a:p>
        </p:txBody>
      </p:sp>
    </p:spTree>
    <p:extLst>
      <p:ext uri="{BB962C8B-B14F-4D97-AF65-F5344CB8AC3E}">
        <p14:creationId xmlns:p14="http://schemas.microsoft.com/office/powerpoint/2010/main" val="2864748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4442CE-21FA-470A-886E-D000BE6CAFC0}" type="slidenum">
              <a:rPr lang="en-US"/>
              <a:pPr/>
              <a:t>‹#›</a:t>
            </a:fld>
            <a:endParaRPr lang="en-US"/>
          </a:p>
        </p:txBody>
      </p:sp>
    </p:spTree>
    <p:extLst>
      <p:ext uri="{BB962C8B-B14F-4D97-AF65-F5344CB8AC3E}">
        <p14:creationId xmlns:p14="http://schemas.microsoft.com/office/powerpoint/2010/main" val="2003962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311150"/>
            <a:ext cx="2262188" cy="6632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11150"/>
            <a:ext cx="6637337" cy="6632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B86A9D-DB4C-4BA6-91F9-267D03528049}" type="slidenum">
              <a:rPr lang="en-US"/>
              <a:pPr/>
              <a:t>‹#›</a:t>
            </a:fld>
            <a:endParaRPr lang="en-US"/>
          </a:p>
        </p:txBody>
      </p:sp>
    </p:spTree>
    <p:extLst>
      <p:ext uri="{BB962C8B-B14F-4D97-AF65-F5344CB8AC3E}">
        <p14:creationId xmlns:p14="http://schemas.microsoft.com/office/powerpoint/2010/main" val="1377684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03238" y="311150"/>
            <a:ext cx="9051925" cy="6632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503238" y="7078663"/>
            <a:ext cx="2346325" cy="539750"/>
          </a:xfrm>
        </p:spPr>
        <p:txBody>
          <a:bodyPr/>
          <a:lstStyle>
            <a:lvl1pPr>
              <a:defRPr/>
            </a:lvl1pPr>
          </a:lstStyle>
          <a:p>
            <a:endParaRPr lang="en-US"/>
          </a:p>
        </p:txBody>
      </p:sp>
      <p:sp>
        <p:nvSpPr>
          <p:cNvPr id="4" name="Footer Placeholder 3"/>
          <p:cNvSpPr>
            <a:spLocks noGrp="1"/>
          </p:cNvSpPr>
          <p:nvPr>
            <p:ph type="ftr" sz="quarter" idx="11"/>
          </p:nvPr>
        </p:nvSpPr>
        <p:spPr>
          <a:xfrm>
            <a:off x="3436938" y="7078663"/>
            <a:ext cx="3184525" cy="539750"/>
          </a:xfrm>
        </p:spPr>
        <p:txBody>
          <a:bodyPr/>
          <a:lstStyle>
            <a:lvl1pPr>
              <a:defRPr/>
            </a:lvl1pPr>
          </a:lstStyle>
          <a:p>
            <a:endParaRPr lang="en-US"/>
          </a:p>
        </p:txBody>
      </p:sp>
      <p:sp>
        <p:nvSpPr>
          <p:cNvPr id="5" name="Slide Number Placeholder 4"/>
          <p:cNvSpPr>
            <a:spLocks noGrp="1"/>
          </p:cNvSpPr>
          <p:nvPr>
            <p:ph type="sldNum" sz="quarter" idx="12"/>
          </p:nvPr>
        </p:nvSpPr>
        <p:spPr>
          <a:xfrm>
            <a:off x="7208838" y="7078663"/>
            <a:ext cx="2346325" cy="539750"/>
          </a:xfrm>
        </p:spPr>
        <p:txBody>
          <a:bodyPr/>
          <a:lstStyle>
            <a:lvl1pPr>
              <a:defRPr/>
            </a:lvl1pPr>
          </a:lstStyle>
          <a:p>
            <a:fld id="{749CF31B-CC59-4431-BF02-CBB271422FEA}" type="slidenum">
              <a:rPr lang="en-US"/>
              <a:pPr/>
              <a:t>‹#›</a:t>
            </a:fld>
            <a:endParaRPr lang="en-US"/>
          </a:p>
        </p:txBody>
      </p:sp>
    </p:spTree>
    <p:extLst>
      <p:ext uri="{BB962C8B-B14F-4D97-AF65-F5344CB8AC3E}">
        <p14:creationId xmlns:p14="http://schemas.microsoft.com/office/powerpoint/2010/main" val="159877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3902341-C3C0-408B-89AA-0A912CD7C973}" type="slidenum">
              <a:rPr lang="en-US"/>
              <a:pPr/>
              <a:t>‹#›</a:t>
            </a:fld>
            <a:endParaRPr lang="en-US"/>
          </a:p>
        </p:txBody>
      </p:sp>
    </p:spTree>
    <p:extLst>
      <p:ext uri="{BB962C8B-B14F-4D97-AF65-F5344CB8AC3E}">
        <p14:creationId xmlns:p14="http://schemas.microsoft.com/office/powerpoint/2010/main" val="3193044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938338"/>
            <a:ext cx="8675688" cy="3232150"/>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85800" y="5200650"/>
            <a:ext cx="8675688" cy="1700213"/>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D6E2AF7-44B8-4B75-A208-E298D47EB855}" type="slidenum">
              <a:rPr lang="en-US"/>
              <a:pPr/>
              <a:t>‹#›</a:t>
            </a:fld>
            <a:endParaRPr lang="en-US"/>
          </a:p>
        </p:txBody>
      </p:sp>
    </p:spTree>
    <p:extLst>
      <p:ext uri="{BB962C8B-B14F-4D97-AF65-F5344CB8AC3E}">
        <p14:creationId xmlns:p14="http://schemas.microsoft.com/office/powerpoint/2010/main" val="3358469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812925"/>
            <a:ext cx="4449762" cy="513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812925"/>
            <a:ext cx="4449763" cy="513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752856C-E051-489C-96FD-D30AD0BB1D29}" type="slidenum">
              <a:rPr lang="en-US"/>
              <a:pPr/>
              <a:t>‹#›</a:t>
            </a:fld>
            <a:endParaRPr lang="en-US"/>
          </a:p>
        </p:txBody>
      </p:sp>
    </p:spTree>
    <p:extLst>
      <p:ext uri="{BB962C8B-B14F-4D97-AF65-F5344CB8AC3E}">
        <p14:creationId xmlns:p14="http://schemas.microsoft.com/office/powerpoint/2010/main" val="3250202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5688" cy="150177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92150" y="1905000"/>
            <a:ext cx="4256088" cy="933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92150" y="2838450"/>
            <a:ext cx="4256088" cy="4176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92700" y="1905000"/>
            <a:ext cx="4275138" cy="933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92700" y="2838450"/>
            <a:ext cx="4275138" cy="4176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812D7C5-E9FA-41C5-B4AE-3ACCA528CF58}" type="slidenum">
              <a:rPr lang="en-US"/>
              <a:pPr/>
              <a:t>‹#›</a:t>
            </a:fld>
            <a:endParaRPr lang="en-US"/>
          </a:p>
        </p:txBody>
      </p:sp>
    </p:spTree>
    <p:extLst>
      <p:ext uri="{BB962C8B-B14F-4D97-AF65-F5344CB8AC3E}">
        <p14:creationId xmlns:p14="http://schemas.microsoft.com/office/powerpoint/2010/main" val="1319743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26BE5D7-3BDC-40C7-908A-5BCF9238F043}" type="slidenum">
              <a:rPr lang="en-US"/>
              <a:pPr/>
              <a:t>‹#›</a:t>
            </a:fld>
            <a:endParaRPr lang="en-US"/>
          </a:p>
        </p:txBody>
      </p:sp>
    </p:spTree>
    <p:extLst>
      <p:ext uri="{BB962C8B-B14F-4D97-AF65-F5344CB8AC3E}">
        <p14:creationId xmlns:p14="http://schemas.microsoft.com/office/powerpoint/2010/main" val="2555423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4B855EF-6B55-4EDC-B3A2-07B958D17373}" type="slidenum">
              <a:rPr lang="en-US"/>
              <a:pPr/>
              <a:t>‹#›</a:t>
            </a:fld>
            <a:endParaRPr lang="en-US"/>
          </a:p>
        </p:txBody>
      </p:sp>
    </p:spTree>
    <p:extLst>
      <p:ext uri="{BB962C8B-B14F-4D97-AF65-F5344CB8AC3E}">
        <p14:creationId xmlns:p14="http://schemas.microsoft.com/office/powerpoint/2010/main" val="3365783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517525"/>
            <a:ext cx="3244850" cy="1814513"/>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276725" y="1119188"/>
            <a:ext cx="5091113" cy="55229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92150" y="2332038"/>
            <a:ext cx="3244850" cy="4319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6FA6287-15F0-48EA-8323-DBF0DF732BF1}" type="slidenum">
              <a:rPr lang="en-US"/>
              <a:pPr/>
              <a:t>‹#›</a:t>
            </a:fld>
            <a:endParaRPr lang="en-US"/>
          </a:p>
        </p:txBody>
      </p:sp>
    </p:spTree>
    <p:extLst>
      <p:ext uri="{BB962C8B-B14F-4D97-AF65-F5344CB8AC3E}">
        <p14:creationId xmlns:p14="http://schemas.microsoft.com/office/powerpoint/2010/main" val="2412690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517525"/>
            <a:ext cx="3244850" cy="1814513"/>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4276725" y="1119188"/>
            <a:ext cx="5091113" cy="55229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92150" y="2332038"/>
            <a:ext cx="3244850" cy="4319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744A7FD-4BA2-49B1-A6E0-2A0B64BFAD2E}" type="slidenum">
              <a:rPr lang="en-US"/>
              <a:pPr/>
              <a:t>‹#›</a:t>
            </a:fld>
            <a:endParaRPr lang="en-US"/>
          </a:p>
        </p:txBody>
      </p:sp>
    </p:spTree>
    <p:extLst>
      <p:ext uri="{BB962C8B-B14F-4D97-AF65-F5344CB8AC3E}">
        <p14:creationId xmlns:p14="http://schemas.microsoft.com/office/powerpoint/2010/main" val="3708131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03238" y="311150"/>
            <a:ext cx="905192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03238" y="1812925"/>
            <a:ext cx="9051925" cy="513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503238" y="7078663"/>
            <a:ext cx="2346325"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t" anchorCtr="0" compatLnSpc="1">
            <a:prstTxWarp prst="textNoShape">
              <a:avLst/>
            </a:prstTxWarp>
          </a:bodyPr>
          <a:lstStyle>
            <a:lvl1pPr algn="l" defTabSz="1019175">
              <a:spcBef>
                <a:spcPct val="0"/>
              </a:spcBef>
              <a:defRPr sz="1600">
                <a:solidFill>
                  <a:schemeClr val="tx1"/>
                </a:solidFill>
              </a:defRPr>
            </a:lvl1pPr>
          </a:lstStyle>
          <a:p>
            <a:endParaRPr lang="en-US"/>
          </a:p>
        </p:txBody>
      </p:sp>
      <p:sp>
        <p:nvSpPr>
          <p:cNvPr id="1029" name="Rectangle 5"/>
          <p:cNvSpPr>
            <a:spLocks noGrp="1" noChangeArrowheads="1"/>
          </p:cNvSpPr>
          <p:nvPr>
            <p:ph type="ftr" sz="quarter" idx="3"/>
          </p:nvPr>
        </p:nvSpPr>
        <p:spPr bwMode="auto">
          <a:xfrm>
            <a:off x="3436938" y="7078663"/>
            <a:ext cx="3184525"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t" anchorCtr="0" compatLnSpc="1">
            <a:prstTxWarp prst="textNoShape">
              <a:avLst/>
            </a:prstTxWarp>
          </a:bodyPr>
          <a:lstStyle>
            <a:lvl1pPr defTabSz="1019175">
              <a:spcBef>
                <a:spcPct val="0"/>
              </a:spcBef>
              <a:defRPr sz="1600">
                <a:solidFill>
                  <a:schemeClr val="tx1"/>
                </a:solidFill>
              </a:defRPr>
            </a:lvl1pPr>
          </a:lstStyle>
          <a:p>
            <a:endParaRPr lang="en-US"/>
          </a:p>
        </p:txBody>
      </p:sp>
      <p:sp>
        <p:nvSpPr>
          <p:cNvPr id="1030" name="Rectangle 6"/>
          <p:cNvSpPr>
            <a:spLocks noGrp="1" noChangeArrowheads="1"/>
          </p:cNvSpPr>
          <p:nvPr>
            <p:ph type="sldNum" sz="quarter" idx="4"/>
          </p:nvPr>
        </p:nvSpPr>
        <p:spPr bwMode="auto">
          <a:xfrm>
            <a:off x="7208838" y="7078663"/>
            <a:ext cx="2346325"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t" anchorCtr="0" compatLnSpc="1">
            <a:prstTxWarp prst="textNoShape">
              <a:avLst/>
            </a:prstTxWarp>
          </a:bodyPr>
          <a:lstStyle>
            <a:lvl1pPr algn="r" defTabSz="1019175">
              <a:spcBef>
                <a:spcPct val="0"/>
              </a:spcBef>
              <a:defRPr sz="1600">
                <a:solidFill>
                  <a:schemeClr val="tx1"/>
                </a:solidFill>
              </a:defRPr>
            </a:lvl1pPr>
          </a:lstStyle>
          <a:p>
            <a:fld id="{7203E095-F63B-4A95-A964-56FA25EED2B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1019175" rtl="0" fontAlgn="base">
        <a:spcBef>
          <a:spcPct val="0"/>
        </a:spcBef>
        <a:spcAft>
          <a:spcPct val="0"/>
        </a:spcAft>
        <a:defRPr sz="4900" kern="1200">
          <a:solidFill>
            <a:schemeClr val="tx2"/>
          </a:solidFill>
          <a:latin typeface="+mj-lt"/>
          <a:ea typeface="+mj-ea"/>
          <a:cs typeface="+mj-cs"/>
        </a:defRPr>
      </a:lvl1pPr>
      <a:lvl2pPr algn="ctr" defTabSz="1019175" rtl="0" fontAlgn="base">
        <a:spcBef>
          <a:spcPct val="0"/>
        </a:spcBef>
        <a:spcAft>
          <a:spcPct val="0"/>
        </a:spcAft>
        <a:defRPr sz="4900">
          <a:solidFill>
            <a:schemeClr val="tx2"/>
          </a:solidFill>
          <a:latin typeface="Arial" panose="020B0604020202020204" pitchFamily="34" charset="0"/>
        </a:defRPr>
      </a:lvl2pPr>
      <a:lvl3pPr algn="ctr" defTabSz="1019175" rtl="0" fontAlgn="base">
        <a:spcBef>
          <a:spcPct val="0"/>
        </a:spcBef>
        <a:spcAft>
          <a:spcPct val="0"/>
        </a:spcAft>
        <a:defRPr sz="4900">
          <a:solidFill>
            <a:schemeClr val="tx2"/>
          </a:solidFill>
          <a:latin typeface="Arial" panose="020B0604020202020204" pitchFamily="34" charset="0"/>
        </a:defRPr>
      </a:lvl3pPr>
      <a:lvl4pPr algn="ctr" defTabSz="1019175" rtl="0" fontAlgn="base">
        <a:spcBef>
          <a:spcPct val="0"/>
        </a:spcBef>
        <a:spcAft>
          <a:spcPct val="0"/>
        </a:spcAft>
        <a:defRPr sz="4900">
          <a:solidFill>
            <a:schemeClr val="tx2"/>
          </a:solidFill>
          <a:latin typeface="Arial" panose="020B0604020202020204" pitchFamily="34" charset="0"/>
        </a:defRPr>
      </a:lvl4pPr>
      <a:lvl5pPr algn="ctr" defTabSz="1019175" rtl="0" fontAlgn="base">
        <a:spcBef>
          <a:spcPct val="0"/>
        </a:spcBef>
        <a:spcAft>
          <a:spcPct val="0"/>
        </a:spcAft>
        <a:defRPr sz="4900">
          <a:solidFill>
            <a:schemeClr val="tx2"/>
          </a:solidFill>
          <a:latin typeface="Arial" panose="020B0604020202020204" pitchFamily="34" charset="0"/>
        </a:defRPr>
      </a:lvl5pPr>
      <a:lvl6pPr marL="457200" algn="ctr" defTabSz="1019175" rtl="0" fontAlgn="base">
        <a:spcBef>
          <a:spcPct val="0"/>
        </a:spcBef>
        <a:spcAft>
          <a:spcPct val="0"/>
        </a:spcAft>
        <a:defRPr sz="4900">
          <a:solidFill>
            <a:schemeClr val="tx2"/>
          </a:solidFill>
          <a:latin typeface="Arial" panose="020B0604020202020204" pitchFamily="34" charset="0"/>
        </a:defRPr>
      </a:lvl6pPr>
      <a:lvl7pPr marL="914400" algn="ctr" defTabSz="1019175" rtl="0" fontAlgn="base">
        <a:spcBef>
          <a:spcPct val="0"/>
        </a:spcBef>
        <a:spcAft>
          <a:spcPct val="0"/>
        </a:spcAft>
        <a:defRPr sz="4900">
          <a:solidFill>
            <a:schemeClr val="tx2"/>
          </a:solidFill>
          <a:latin typeface="Arial" panose="020B0604020202020204" pitchFamily="34" charset="0"/>
        </a:defRPr>
      </a:lvl7pPr>
      <a:lvl8pPr marL="1371600" algn="ctr" defTabSz="1019175" rtl="0" fontAlgn="base">
        <a:spcBef>
          <a:spcPct val="0"/>
        </a:spcBef>
        <a:spcAft>
          <a:spcPct val="0"/>
        </a:spcAft>
        <a:defRPr sz="4900">
          <a:solidFill>
            <a:schemeClr val="tx2"/>
          </a:solidFill>
          <a:latin typeface="Arial" panose="020B0604020202020204" pitchFamily="34" charset="0"/>
        </a:defRPr>
      </a:lvl8pPr>
      <a:lvl9pPr marL="1828800" algn="ctr" defTabSz="1019175" rtl="0" fontAlgn="base">
        <a:spcBef>
          <a:spcPct val="0"/>
        </a:spcBef>
        <a:spcAft>
          <a:spcPct val="0"/>
        </a:spcAft>
        <a:defRPr sz="4900">
          <a:solidFill>
            <a:schemeClr val="tx2"/>
          </a:solidFill>
          <a:latin typeface="Arial" panose="020B0604020202020204" pitchFamily="34" charset="0"/>
        </a:defRPr>
      </a:lvl9pPr>
    </p:titleStyle>
    <p:bodyStyle>
      <a:lvl1pPr marL="382588" indent="-382588" algn="l" defTabSz="1019175" rtl="0" fontAlgn="base">
        <a:spcBef>
          <a:spcPct val="20000"/>
        </a:spcBef>
        <a:spcAft>
          <a:spcPct val="0"/>
        </a:spcAft>
        <a:buChar char="•"/>
        <a:defRPr sz="3600" kern="1200">
          <a:solidFill>
            <a:schemeClr val="tx1"/>
          </a:solidFill>
          <a:latin typeface="+mn-lt"/>
          <a:ea typeface="+mn-ea"/>
          <a:cs typeface="+mn-cs"/>
        </a:defRPr>
      </a:lvl1pPr>
      <a:lvl2pPr marL="827088" indent="-317500" algn="l" defTabSz="1019175" rtl="0" fontAlgn="base">
        <a:spcBef>
          <a:spcPct val="20000"/>
        </a:spcBef>
        <a:spcAft>
          <a:spcPct val="0"/>
        </a:spcAft>
        <a:buChar char="–"/>
        <a:defRPr sz="3100" kern="1200">
          <a:solidFill>
            <a:schemeClr val="tx1"/>
          </a:solidFill>
          <a:latin typeface="+mn-lt"/>
          <a:ea typeface="+mn-ea"/>
          <a:cs typeface="+mn-cs"/>
        </a:defRPr>
      </a:lvl2pPr>
      <a:lvl3pPr marL="1273175" indent="-254000" algn="l" defTabSz="1019175" rtl="0" fontAlgn="base">
        <a:spcBef>
          <a:spcPct val="20000"/>
        </a:spcBef>
        <a:spcAft>
          <a:spcPct val="0"/>
        </a:spcAft>
        <a:buChar char="•"/>
        <a:defRPr sz="2700" kern="1200">
          <a:solidFill>
            <a:schemeClr val="tx1"/>
          </a:solidFill>
          <a:latin typeface="+mn-lt"/>
          <a:ea typeface="+mn-ea"/>
          <a:cs typeface="+mn-cs"/>
        </a:defRPr>
      </a:lvl3pPr>
      <a:lvl4pPr marL="1782763" indent="-254000" algn="l" defTabSz="1019175" rtl="0" fontAlgn="base">
        <a:spcBef>
          <a:spcPct val="20000"/>
        </a:spcBef>
        <a:spcAft>
          <a:spcPct val="0"/>
        </a:spcAft>
        <a:buChar char="–"/>
        <a:defRPr sz="2200" kern="1200">
          <a:solidFill>
            <a:schemeClr val="tx1"/>
          </a:solidFill>
          <a:latin typeface="+mn-lt"/>
          <a:ea typeface="+mn-ea"/>
          <a:cs typeface="+mn-cs"/>
        </a:defRPr>
      </a:lvl4pPr>
      <a:lvl5pPr marL="2292350" indent="-254000" algn="l" defTabSz="1019175" rtl="0" fontAlgn="base">
        <a:spcBef>
          <a:spcPct val="20000"/>
        </a:spcBef>
        <a:spcAft>
          <a:spcPct val="0"/>
        </a:spcAft>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6"/>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0" y="1600200"/>
            <a:ext cx="10058400" cy="5707063"/>
          </a:xfrm>
          <a:noFill/>
          <a:ln/>
        </p:spPr>
      </p:pic>
      <p:sp>
        <p:nvSpPr>
          <p:cNvPr id="16392" name="Text Box 8"/>
          <p:cNvSpPr txBox="1">
            <a:spLocks noChangeArrowheads="1"/>
          </p:cNvSpPr>
          <p:nvPr/>
        </p:nvSpPr>
        <p:spPr bwMode="auto">
          <a:xfrm>
            <a:off x="762000" y="0"/>
            <a:ext cx="9296400" cy="1370013"/>
          </a:xfrm>
          <a:prstGeom prst="rect">
            <a:avLst/>
          </a:prstGeom>
          <a:solidFill>
            <a:srgbClr val="00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1019175">
              <a:spcBef>
                <a:spcPct val="0"/>
              </a:spcBef>
              <a:defRPr>
                <a:solidFill>
                  <a:schemeClr val="tx1"/>
                </a:solidFill>
                <a:latin typeface="Arial" panose="020B0604020202020204" pitchFamily="34" charset="0"/>
              </a:defRPr>
            </a:lvl1pPr>
            <a:lvl2pPr algn="l" defTabSz="1019175">
              <a:spcBef>
                <a:spcPct val="0"/>
              </a:spcBef>
              <a:defRPr>
                <a:solidFill>
                  <a:schemeClr val="tx1"/>
                </a:solidFill>
                <a:latin typeface="Arial" panose="020B0604020202020204" pitchFamily="34" charset="0"/>
              </a:defRPr>
            </a:lvl2pPr>
            <a:lvl3pPr algn="l" defTabSz="1019175">
              <a:spcBef>
                <a:spcPct val="0"/>
              </a:spcBef>
              <a:defRPr>
                <a:solidFill>
                  <a:schemeClr val="tx1"/>
                </a:solidFill>
                <a:latin typeface="Arial" panose="020B0604020202020204" pitchFamily="34" charset="0"/>
              </a:defRPr>
            </a:lvl3pPr>
            <a:lvl4pPr algn="l" defTabSz="1019175">
              <a:spcBef>
                <a:spcPct val="0"/>
              </a:spcBef>
              <a:defRPr>
                <a:solidFill>
                  <a:schemeClr val="tx1"/>
                </a:solidFill>
                <a:latin typeface="Arial" panose="020B0604020202020204" pitchFamily="34" charset="0"/>
              </a:defRPr>
            </a:lvl4pPr>
            <a:lvl5pPr algn="l" defTabSz="1019175">
              <a:spcBef>
                <a:spcPct val="0"/>
              </a:spcBef>
              <a:defRPr>
                <a:solidFill>
                  <a:schemeClr val="tx1"/>
                </a:solidFill>
                <a:latin typeface="Arial" panose="020B0604020202020204" pitchFamily="34" charset="0"/>
              </a:defRPr>
            </a:lvl5pPr>
            <a:lvl6pPr defTabSz="1019175" fontAlgn="base">
              <a:spcBef>
                <a:spcPct val="0"/>
              </a:spcBef>
              <a:spcAft>
                <a:spcPct val="0"/>
              </a:spcAft>
              <a:defRPr>
                <a:solidFill>
                  <a:schemeClr val="tx1"/>
                </a:solidFill>
                <a:latin typeface="Arial" panose="020B0604020202020204" pitchFamily="34" charset="0"/>
              </a:defRPr>
            </a:lvl6pPr>
            <a:lvl7pPr defTabSz="1019175" fontAlgn="base">
              <a:spcBef>
                <a:spcPct val="0"/>
              </a:spcBef>
              <a:spcAft>
                <a:spcPct val="0"/>
              </a:spcAft>
              <a:defRPr>
                <a:solidFill>
                  <a:schemeClr val="tx1"/>
                </a:solidFill>
                <a:latin typeface="Arial" panose="020B0604020202020204" pitchFamily="34" charset="0"/>
              </a:defRPr>
            </a:lvl7pPr>
            <a:lvl8pPr defTabSz="1019175" fontAlgn="base">
              <a:spcBef>
                <a:spcPct val="0"/>
              </a:spcBef>
              <a:spcAft>
                <a:spcPct val="0"/>
              </a:spcAft>
              <a:defRPr>
                <a:solidFill>
                  <a:schemeClr val="tx1"/>
                </a:solidFill>
                <a:latin typeface="Arial" panose="020B0604020202020204" pitchFamily="34" charset="0"/>
              </a:defRPr>
            </a:lvl8pPr>
            <a:lvl9pPr defTabSz="1019175"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sz="2400">
                <a:solidFill>
                  <a:schemeClr val="bg1"/>
                </a:solidFill>
              </a:rPr>
              <a:t>Louisiana has many sources of data available on the Internet.</a:t>
            </a:r>
          </a:p>
          <a:p>
            <a:pPr>
              <a:spcBef>
                <a:spcPct val="50000"/>
              </a:spcBef>
            </a:pPr>
            <a:r>
              <a:rPr lang="en-US" sz="2400">
                <a:solidFill>
                  <a:schemeClr val="bg1"/>
                </a:solidFill>
              </a:rPr>
              <a:t>For example, the Department of Education distributes School Accountability data.</a:t>
            </a: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ChangeArrowheads="1"/>
          </p:cNvSpPr>
          <p:nvPr/>
        </p:nvSpPr>
        <p:spPr bwMode="auto">
          <a:xfrm>
            <a:off x="0" y="0"/>
            <a:ext cx="10058400" cy="77724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057" name="Picture 9" descr="SPS2001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050" y="-1588"/>
            <a:ext cx="9764713" cy="777398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3875" y="2590800"/>
            <a:ext cx="103505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descr="NOSchDemo2"/>
          <p:cNvPicPr>
            <a:picLocks noGrp="1" noChangeAspect="1" noChangeArrowheads="1"/>
          </p:cNvPicPr>
          <p:nvPr>
            <p:ph/>
          </p:nvPr>
        </p:nvPicPr>
        <p:blipFill>
          <a:blip r:embed="rId3" cstate="print">
            <a:extLst>
              <a:ext uri="{28A0092B-C50C-407E-A947-70E740481C1C}">
                <a14:useLocalDpi xmlns:a14="http://schemas.microsoft.com/office/drawing/2010/main" val="0"/>
              </a:ext>
            </a:extLst>
          </a:blip>
          <a:srcRect/>
          <a:stretch>
            <a:fillRect/>
          </a:stretch>
        </p:blipFill>
        <p:spPr>
          <a:xfrm>
            <a:off x="1588" y="1588"/>
            <a:ext cx="10055225" cy="776922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152400"/>
            <a:ext cx="10058400" cy="1295400"/>
          </a:xfrm>
          <a:solidFill>
            <a:srgbClr val="0000CC"/>
          </a:solidFill>
        </p:spPr>
        <p:txBody>
          <a:bodyPr/>
          <a:lstStyle/>
          <a:p>
            <a:r>
              <a:rPr lang="en-US" sz="4500">
                <a:solidFill>
                  <a:schemeClr val="bg1"/>
                </a:solidFill>
              </a:rPr>
              <a:t>Agencies like DOTD already store data on businesses in the state.</a:t>
            </a:r>
          </a:p>
        </p:txBody>
      </p:sp>
      <p:pic>
        <p:nvPicPr>
          <p:cNvPr id="19460" name="Picture 4"/>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09600" y="1600200"/>
            <a:ext cx="8610600" cy="6280150"/>
          </a:xfrm>
          <a:noFill/>
          <a:ln/>
          <a:extLst>
            <a:ext uri="{909E8E84-426E-40DD-AFC4-6F175D3DCCD1}">
              <a14:hiddenFill xmlns:a14="http://schemas.microsoft.com/office/drawing/2010/main">
                <a:solidFill>
                  <a:srgbClr val="0000CC"/>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7" descr="NOSchDemo3"/>
          <p:cNvPicPr preferRelativeResize="0">
            <a:picLocks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3175" y="3175"/>
            <a:ext cx="10055225" cy="7769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751" name="Picture 631"/>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8229600" y="2057400"/>
            <a:ext cx="763588" cy="781050"/>
          </a:xfrm>
          <a:noFill/>
          <a:ln/>
        </p:spPr>
      </p:pic>
    </p:spTree>
  </p:cSld>
  <p:clrMapOvr>
    <a:masterClrMapping/>
  </p:clrMapOvr>
  <p:transition>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ctangle 6"/>
          <p:cNvSpPr>
            <a:spLocks noChangeArrowheads="1"/>
          </p:cNvSpPr>
          <p:nvPr/>
        </p:nvSpPr>
        <p:spPr bwMode="auto">
          <a:xfrm>
            <a:off x="457200" y="228600"/>
            <a:ext cx="9051925" cy="685800"/>
          </a:xfrm>
          <a:prstGeom prst="rect">
            <a:avLst/>
          </a:prstGeom>
          <a:solidFill>
            <a:srgbClr val="00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882" tIns="50941" rIns="101882" bIns="50941" anchor="ctr"/>
          <a:lstStyle>
            <a:lvl1pPr defTabSz="1019175">
              <a:spcBef>
                <a:spcPct val="0"/>
              </a:spcBef>
              <a:defRPr sz="4900">
                <a:solidFill>
                  <a:schemeClr val="tx2"/>
                </a:solidFill>
                <a:latin typeface="Arial" panose="020B0604020202020204" pitchFamily="34" charset="0"/>
              </a:defRPr>
            </a:lvl1pPr>
            <a:lvl2pPr defTabSz="1019175">
              <a:spcBef>
                <a:spcPct val="0"/>
              </a:spcBef>
              <a:defRPr sz="4900">
                <a:solidFill>
                  <a:schemeClr val="tx2"/>
                </a:solidFill>
                <a:latin typeface="Arial" panose="020B0604020202020204" pitchFamily="34" charset="0"/>
              </a:defRPr>
            </a:lvl2pPr>
            <a:lvl3pPr defTabSz="1019175">
              <a:spcBef>
                <a:spcPct val="0"/>
              </a:spcBef>
              <a:defRPr sz="4900">
                <a:solidFill>
                  <a:schemeClr val="tx2"/>
                </a:solidFill>
                <a:latin typeface="Arial" panose="020B0604020202020204" pitchFamily="34" charset="0"/>
              </a:defRPr>
            </a:lvl3pPr>
            <a:lvl4pPr defTabSz="1019175">
              <a:spcBef>
                <a:spcPct val="0"/>
              </a:spcBef>
              <a:defRPr sz="4900">
                <a:solidFill>
                  <a:schemeClr val="tx2"/>
                </a:solidFill>
                <a:latin typeface="Arial" panose="020B0604020202020204" pitchFamily="34" charset="0"/>
              </a:defRPr>
            </a:lvl4pPr>
            <a:lvl5pPr defTabSz="1019175">
              <a:spcBef>
                <a:spcPct val="0"/>
              </a:spcBef>
              <a:defRPr sz="4900">
                <a:solidFill>
                  <a:schemeClr val="tx2"/>
                </a:solidFill>
                <a:latin typeface="Arial" panose="020B0604020202020204" pitchFamily="34" charset="0"/>
              </a:defRPr>
            </a:lvl5pPr>
            <a:lvl6pPr marL="457200" algn="ctr" defTabSz="1019175" fontAlgn="base">
              <a:spcBef>
                <a:spcPct val="0"/>
              </a:spcBef>
              <a:spcAft>
                <a:spcPct val="0"/>
              </a:spcAft>
              <a:defRPr sz="4900">
                <a:solidFill>
                  <a:schemeClr val="tx2"/>
                </a:solidFill>
                <a:latin typeface="Arial" panose="020B0604020202020204" pitchFamily="34" charset="0"/>
              </a:defRPr>
            </a:lvl6pPr>
            <a:lvl7pPr marL="914400" algn="ctr" defTabSz="1019175" fontAlgn="base">
              <a:spcBef>
                <a:spcPct val="0"/>
              </a:spcBef>
              <a:spcAft>
                <a:spcPct val="0"/>
              </a:spcAft>
              <a:defRPr sz="4900">
                <a:solidFill>
                  <a:schemeClr val="tx2"/>
                </a:solidFill>
                <a:latin typeface="Arial" panose="020B0604020202020204" pitchFamily="34" charset="0"/>
              </a:defRPr>
            </a:lvl7pPr>
            <a:lvl8pPr marL="1371600" algn="ctr" defTabSz="1019175" fontAlgn="base">
              <a:spcBef>
                <a:spcPct val="0"/>
              </a:spcBef>
              <a:spcAft>
                <a:spcPct val="0"/>
              </a:spcAft>
              <a:defRPr sz="4900">
                <a:solidFill>
                  <a:schemeClr val="tx2"/>
                </a:solidFill>
                <a:latin typeface="Arial" panose="020B0604020202020204" pitchFamily="34" charset="0"/>
              </a:defRPr>
            </a:lvl8pPr>
            <a:lvl9pPr marL="1828800" algn="ctr" defTabSz="1019175" fontAlgn="base">
              <a:spcBef>
                <a:spcPct val="0"/>
              </a:spcBef>
              <a:spcAft>
                <a:spcPct val="0"/>
              </a:spcAft>
              <a:defRPr sz="4900">
                <a:solidFill>
                  <a:schemeClr val="tx2"/>
                </a:solidFill>
                <a:latin typeface="Arial" panose="020B0604020202020204" pitchFamily="34" charset="0"/>
              </a:defRPr>
            </a:lvl9pPr>
          </a:lstStyle>
          <a:p>
            <a:r>
              <a:rPr lang="en-US" sz="4500">
                <a:solidFill>
                  <a:schemeClr val="bg1"/>
                </a:solidFill>
              </a:rPr>
              <a:t>Where are the needs for Daycare?</a:t>
            </a:r>
          </a:p>
        </p:txBody>
      </p:sp>
      <p:pic>
        <p:nvPicPr>
          <p:cNvPr id="23584" name="Picture 32" descr="NOSchDemo5"/>
          <p:cNvPicPr>
            <a:picLocks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687388" y="1062038"/>
            <a:ext cx="8683625" cy="67103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77" name="Picture 25"/>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7772400" y="2209800"/>
            <a:ext cx="763588" cy="781050"/>
          </a:xfrm>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CC"/>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1019175" rtl="0" eaLnBrk="1" fontAlgn="base" latinLnBrk="0" hangingPunct="1">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bg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00CC"/>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1019175" rtl="0" eaLnBrk="1" fontAlgn="base" latinLnBrk="0" hangingPunct="1">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bg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AE19A1C4C56A94FB4EB5539511B5B27" ma:contentTypeVersion="0" ma:contentTypeDescription="Create a new document." ma:contentTypeScope="" ma:versionID="1035b1e952fbfc6e7ebcacc850fd2a22">
  <xsd:schema xmlns:xsd="http://www.w3.org/2001/XMLSchema" xmlns:xs="http://www.w3.org/2001/XMLSchema" xmlns:p="http://schemas.microsoft.com/office/2006/metadata/properties" xmlns:ns1="http://schemas.microsoft.com/sharepoint/v3" xmlns:ns2="8b31c874-b99a-4d42-8a7e-c9ac8ddcf610" targetNamespace="http://schemas.microsoft.com/office/2006/metadata/properties" ma:root="true" ma:fieldsID="6abd6eba0cf898e1d58d7646ea888726" ns1:_="" ns2:_="">
    <xsd:import namespace="http://schemas.microsoft.com/sharepoint/v3"/>
    <xsd:import namespace="8b31c874-b99a-4d42-8a7e-c9ac8ddcf610"/>
    <xsd:element name="properties">
      <xsd:complexType>
        <xsd:sequence>
          <xsd:element name="documentManagement">
            <xsd:complexType>
              <xsd:all>
                <xsd:element ref="ns1:PublishingStartDate" minOccurs="0"/>
                <xsd:element ref="ns1:PublishingExpirationDate" minOccurs="0"/>
                <xsd:element ref="ns2:Effective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b31c874-b99a-4d42-8a7e-c9ac8ddcf610" elementFormDefault="qualified">
    <xsd:import namespace="http://schemas.microsoft.com/office/2006/documentManagement/types"/>
    <xsd:import namespace="http://schemas.microsoft.com/office/infopath/2007/PartnerControls"/>
    <xsd:element name="EffectiveDate" ma:index="12" nillable="true" ma:displayName="Effective Date" ma:format="DateOnly" ma:internalName="Effectiv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1" ma:displayName="Description"/>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EffectiveDate xmlns="8b31c874-b99a-4d42-8a7e-c9ac8ddcf610" xsi:nil="true"/>
    <PublishingStartDate xmlns="http://schemas.microsoft.com/sharepoint/v3" xsi:nil="true"/>
  </documentManagement>
</p:properties>
</file>

<file path=customXml/item5.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FB78ED05-AFFB-4F94-BE20-9C3A6F8A1B80}">
  <ds:schemaRefs>
    <ds:schemaRef ds:uri="http://schemas.microsoft.com/office/2006/metadata/longProperties"/>
  </ds:schemaRefs>
</ds:datastoreItem>
</file>

<file path=customXml/itemProps2.xml><?xml version="1.0" encoding="utf-8"?>
<ds:datastoreItem xmlns:ds="http://schemas.openxmlformats.org/officeDocument/2006/customXml" ds:itemID="{9A749330-52E6-444C-9AC5-2462733BE3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b31c874-b99a-4d42-8a7e-c9ac8ddcf6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A1EACB3-22CC-4516-BEC0-CEC7F73CB55E}">
  <ds:schemaRefs>
    <ds:schemaRef ds:uri="http://schemas.microsoft.com/sharepoint/v3/contenttype/forms"/>
  </ds:schemaRefs>
</ds:datastoreItem>
</file>

<file path=customXml/itemProps4.xml><?xml version="1.0" encoding="utf-8"?>
<ds:datastoreItem xmlns:ds="http://schemas.openxmlformats.org/officeDocument/2006/customXml" ds:itemID="{769B0807-702F-47E2-97B8-F80001DFB26A}">
  <ds:schemaRefs>
    <ds:schemaRef ds:uri="http://schemas.microsoft.com/office/2006/documentManagement/types"/>
    <ds:schemaRef ds:uri="8b31c874-b99a-4d42-8a7e-c9ac8ddcf610"/>
    <ds:schemaRef ds:uri="http://purl.org/dc/terms/"/>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http://purl.org/dc/dcmitype/"/>
    <ds:schemaRef ds:uri="http://schemas.microsoft.com/sharepoint/v3"/>
    <ds:schemaRef ds:uri="http://www.w3.org/XML/1998/namespace"/>
  </ds:schemaRefs>
</ds:datastoreItem>
</file>

<file path=customXml/itemProps5.xml><?xml version="1.0" encoding="utf-8"?>
<ds:datastoreItem xmlns:ds="http://schemas.openxmlformats.org/officeDocument/2006/customXml" ds:itemID="{A2221795-A6BD-4939-99FE-77CE36A9040E}">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559</TotalTime>
  <Words>321</Words>
  <Application>Microsoft Office PowerPoint</Application>
  <PresentationFormat>Custom</PresentationFormat>
  <Paragraphs>16</Paragraphs>
  <Slides>6</Slides>
  <Notes>6</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6</vt:i4>
      </vt:variant>
    </vt:vector>
  </HeadingPairs>
  <TitlesOfParts>
    <vt:vector size="8" baseType="lpstr">
      <vt:lpstr>Arial</vt:lpstr>
      <vt:lpstr>Default Design</vt:lpstr>
      <vt:lpstr>PowerPoint Presentation</vt:lpstr>
      <vt:lpstr>PowerPoint Presentation</vt:lpstr>
      <vt:lpstr>PowerPoint Presentation</vt:lpstr>
      <vt:lpstr>Agencies like DOTD already store data on businesses in the state.</vt:lpstr>
      <vt:lpstr>PowerPoint Presentation</vt:lpstr>
      <vt:lpstr>PowerPoint Presentation</vt:lpstr>
    </vt:vector>
  </TitlesOfParts>
  <Company>LA DOTD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James E. mitchell, Ph. D.</dc:creator>
  <cp:lastModifiedBy>Doug Albert</cp:lastModifiedBy>
  <cp:revision>18</cp:revision>
  <dcterms:created xsi:type="dcterms:W3CDTF">2005-03-01T23:40:51Z</dcterms:created>
  <dcterms:modified xsi:type="dcterms:W3CDTF">2014-05-16T18:29:23Z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System Account</vt:lpwstr>
  </property>
  <property fmtid="{D5CDD505-2E9C-101B-9397-08002B2CF9AE}" pid="3" name="xd_Signature">
    <vt:lpwstr/>
  </property>
  <property fmtid="{D5CDD505-2E9C-101B-9397-08002B2CF9AE}" pid="4" name="Order">
    <vt:lpwstr>1600.00000000000</vt:lpwstr>
  </property>
  <property fmtid="{D5CDD505-2E9C-101B-9397-08002B2CF9AE}" pid="5" name="TemplateUrl">
    <vt:lpwstr/>
  </property>
  <property fmtid="{D5CDD505-2E9C-101B-9397-08002B2CF9AE}" pid="6" name="xd_ProgID">
    <vt:lpwstr/>
  </property>
  <property fmtid="{D5CDD505-2E9C-101B-9397-08002B2CF9AE}" pid="7" name="display_urn:schemas-microsoft-com:office:office#Author">
    <vt:lpwstr>CJ Marchand</vt:lpwstr>
  </property>
  <property fmtid="{D5CDD505-2E9C-101B-9397-08002B2CF9AE}" pid="8" name="ContentTypeId">
    <vt:lpwstr>0x010100DAE19A1C4C56A94FB4EB5539511B5B27</vt:lpwstr>
  </property>
</Properties>
</file>